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86" r:id="rId18"/>
    <p:sldId id="273" r:id="rId19"/>
    <p:sldId id="276" r:id="rId20"/>
    <p:sldId id="278" r:id="rId21"/>
    <p:sldId id="277" r:id="rId22"/>
    <p:sldId id="279" r:id="rId23"/>
    <p:sldId id="280" r:id="rId24"/>
    <p:sldId id="281" r:id="rId25"/>
    <p:sldId id="284" r:id="rId26"/>
    <p:sldId id="285" r:id="rId27"/>
    <p:sldId id="282" r:id="rId28"/>
    <p:sldId id="283" r:id="rId2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CF903-AF2E-4B81-B772-AED1ABFABB18}" type="datetimeFigureOut">
              <a:rPr lang="it-IT" smtClean="0"/>
              <a:t>20/02/2018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MB1021 catechesi nella missione della chiesa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9EA23-75A0-4E21-B530-420221085C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2730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1C8F1-AD61-4DAC-A231-B621EE8AE07F}" type="datetimeFigureOut">
              <a:rPr lang="it-IT" smtClean="0"/>
              <a:t>20/02/2018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MB1021 catechesi nella missione della chiesa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BE548-D2DE-4B79-B8BF-38A7267AB2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3206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F633F7-875C-46E9-8821-6EA7E28A670B}" type="slidenum">
              <a:rPr lang="it-IT" altLang="it-IT"/>
              <a:pPr eaLnBrk="1" hangingPunct="1"/>
              <a:t>1</a:t>
            </a:fld>
            <a:endParaRPr lang="it-IT" altLang="it-IT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582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5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12656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1520" y="6338794"/>
            <a:ext cx="2895600" cy="365125"/>
          </a:xfrm>
        </p:spPr>
        <p:txBody>
          <a:bodyPr/>
          <a:lstStyle/>
          <a:p>
            <a:r>
              <a:rPr lang="it-IT" smtClean="0"/>
              <a:t>Meddi Luciano  - 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19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Facoltà di Missiologia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62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Facoltà di Missiologia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94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37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7" y="4406900"/>
            <a:ext cx="7091066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0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03647" y="2780928"/>
            <a:ext cx="70910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Meddi Luciano  - 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91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5616" y="1600200"/>
            <a:ext cx="36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38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37418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43608" y="2348879"/>
            <a:ext cx="3744416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04048" y="2348879"/>
            <a:ext cx="3682752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Facoltà di Missiologia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02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279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Facoltà di Missiologia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281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Facoltà di Missiologia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11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Facoltà di Missiologia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91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87624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7595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pPr algn="l"/>
            <a:r>
              <a:rPr lang="it-IT" smtClean="0"/>
              <a:t>Meddi Luciano  -  www.lucianomeddi.eu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E121BD27-8E51-4AC7-8086-7513DC51A55B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82"/>
          <a:stretch/>
        </p:blipFill>
        <p:spPr>
          <a:xfrm rot="16200000">
            <a:off x="-1637777" y="3545507"/>
            <a:ext cx="4354661" cy="864095"/>
          </a:xfrm>
          <a:prstGeom prst="rect">
            <a:avLst/>
          </a:prstGeom>
        </p:spPr>
      </p:pic>
      <p:sp>
        <p:nvSpPr>
          <p:cNvPr id="8" name="AutoShape 2" descr="Risultati immagini per università salesian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6" name="Picture 2" descr="Risultati immagini per missio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9" t="8291" r="51002" b="10487"/>
          <a:stretch/>
        </p:blipFill>
        <p:spPr bwMode="auto">
          <a:xfrm>
            <a:off x="95346" y="150409"/>
            <a:ext cx="1284422" cy="139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83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compito missionario. </a:t>
            </a:r>
            <a:br>
              <a:rPr lang="it-IT" dirty="0" smtClean="0"/>
            </a:br>
            <a:r>
              <a:rPr lang="it-IT" dirty="0" smtClean="0"/>
              <a:t>Rilettura delle esperienze. </a:t>
            </a:r>
            <a:endParaRPr lang="it-IT" altLang="it-IT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/>
              <a:t>Intervento di don Luciano Meddi. Bologna 20 febbraio</a:t>
            </a:r>
            <a:endParaRPr lang="it-IT" dirty="0"/>
          </a:p>
        </p:txBody>
      </p:sp>
      <p:sp>
        <p:nvSpPr>
          <p:cNvPr id="205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mtClean="0"/>
              <a:t>Meddi Luciano  -  www.lucianomeddi.eu</a:t>
            </a:r>
            <a:endParaRPr lang="it-IT" altLang="it-IT"/>
          </a:p>
        </p:txBody>
      </p:sp>
      <p:sp>
        <p:nvSpPr>
          <p:cNvPr id="205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6406F3-C38F-464C-8CB3-2E998DE50AC1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600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LE 7 ESPERIENZE </a:t>
            </a:r>
            <a:br>
              <a:rPr lang="it-IT" dirty="0" smtClean="0"/>
            </a:br>
            <a:r>
              <a:rPr lang="it-IT" i="1" dirty="0" smtClean="0"/>
              <a:t>5. </a:t>
            </a:r>
            <a:r>
              <a:rPr lang="it-IT" i="1" dirty="0"/>
              <a:t>le </a:t>
            </a:r>
            <a:r>
              <a:rPr lang="it-IT" i="1" dirty="0" smtClean="0"/>
              <a:t>esperienze</a:t>
            </a:r>
          </a:p>
          <a:p>
            <a:pPr lvl="1"/>
            <a:r>
              <a:rPr lang="it-IT" i="1" dirty="0" smtClean="0"/>
              <a:t>parlano </a:t>
            </a:r>
            <a:r>
              <a:rPr lang="it-IT" i="1" dirty="0"/>
              <a:t>prevalentemente del momento formativo </a:t>
            </a:r>
          </a:p>
          <a:p>
            <a:pPr marL="857250" lvl="1" indent="-457200">
              <a:buFontTx/>
              <a:buChar char="-"/>
            </a:pPr>
            <a:r>
              <a:rPr lang="it-IT" i="1" dirty="0" smtClean="0"/>
              <a:t>in </a:t>
            </a:r>
            <a:r>
              <a:rPr lang="it-IT" i="1" dirty="0"/>
              <a:t>vista della partenza e del momento del rientro o ritorno; </a:t>
            </a:r>
            <a:endParaRPr lang="it-IT" i="1" dirty="0" smtClean="0"/>
          </a:p>
          <a:p>
            <a:pPr marL="857250" lvl="1" indent="-457200">
              <a:buFontTx/>
              <a:buChar char="-"/>
            </a:pPr>
            <a:r>
              <a:rPr lang="it-IT" i="1" dirty="0" smtClean="0"/>
              <a:t>si </a:t>
            </a:r>
            <a:r>
              <a:rPr lang="it-IT" i="1" dirty="0"/>
              <a:t>riferiscono prevalentemente a due contesti: università, scuola superiore</a:t>
            </a:r>
            <a:r>
              <a:rPr lang="it-IT" i="1" dirty="0" smtClean="0"/>
              <a:t>.</a:t>
            </a:r>
          </a:p>
          <a:p>
            <a:pPr marL="857250" lvl="1" indent="-457200">
              <a:buFontTx/>
              <a:buChar char="-"/>
            </a:pPr>
            <a:r>
              <a:rPr lang="it-IT" i="1" dirty="0" smtClean="0"/>
              <a:t>tipologia </a:t>
            </a:r>
            <a:r>
              <a:rPr lang="it-IT" i="1" dirty="0"/>
              <a:t>dei percorsi formativi: modelli strutturati, </a:t>
            </a:r>
            <a:r>
              <a:rPr lang="it-IT" i="1" dirty="0" smtClean="0"/>
              <a:t>semi-strutturati </a:t>
            </a:r>
            <a:r>
              <a:rPr lang="it-IT" i="1" dirty="0"/>
              <a:t>(il WE), individuali, </a:t>
            </a:r>
            <a:r>
              <a:rPr lang="it-IT" i="1" dirty="0" smtClean="0"/>
              <a:t>occasionali</a:t>
            </a:r>
          </a:p>
          <a:p>
            <a:pPr marL="857250" lvl="1" indent="-457200">
              <a:buFontTx/>
              <a:buChar char="-"/>
            </a:pPr>
            <a:r>
              <a:rPr lang="it-IT" i="1" dirty="0" smtClean="0"/>
              <a:t>la </a:t>
            </a:r>
            <a:r>
              <a:rPr lang="it-IT" i="1" dirty="0"/>
              <a:t>proposta formativa: la conoscenza profonda di </a:t>
            </a:r>
            <a:r>
              <a:rPr lang="it-IT" i="1" dirty="0" err="1"/>
              <a:t>sè</a:t>
            </a:r>
            <a:r>
              <a:rPr lang="it-IT" i="1" dirty="0"/>
              <a:t>, del mondo contemporaneo mondiale e locale, la proposta oblativa, analisi delle risonanze </a:t>
            </a:r>
            <a:r>
              <a:rPr lang="it-IT" i="1" dirty="0" smtClean="0"/>
              <a:t>interiori</a:t>
            </a:r>
          </a:p>
          <a:p>
            <a:pPr marL="857250" lvl="1" indent="-457200">
              <a:buFontTx/>
              <a:buChar char="-"/>
            </a:pPr>
            <a:r>
              <a:rPr lang="it-IT" i="1" dirty="0" smtClean="0"/>
              <a:t>modelli</a:t>
            </a:r>
            <a:r>
              <a:rPr lang="it-IT" i="1" dirty="0"/>
              <a:t>: comunitari e cooperativo, ricerca-azione, apprendimento sociale, out-door, </a:t>
            </a:r>
            <a:r>
              <a:rPr lang="it-IT" i="1" dirty="0" smtClean="0"/>
              <a:t>meditativo-iniziatico</a:t>
            </a:r>
          </a:p>
          <a:p>
            <a:pPr marL="857250" lvl="1" indent="-457200">
              <a:buFontTx/>
              <a:buChar char="-"/>
            </a:pPr>
            <a:r>
              <a:rPr lang="it-IT" i="1" dirty="0" smtClean="0"/>
              <a:t> </a:t>
            </a:r>
            <a:r>
              <a:rPr lang="it-IT" i="1" dirty="0"/>
              <a:t>le risorse: l'esperienza sul campo o partenza, testimonianza, relazione, spiritualità, conoscenza critica, l'</a:t>
            </a:r>
            <a:r>
              <a:rPr lang="it-IT" i="1" dirty="0" err="1"/>
              <a:t>itineranza</a:t>
            </a:r>
            <a:r>
              <a:rPr lang="it-IT" i="1" dirty="0"/>
              <a:t>, i campi-lavoro, la narratività, </a:t>
            </a:r>
            <a:r>
              <a:rPr lang="it-IT" i="1" dirty="0" smtClean="0"/>
              <a:t>i media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091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7 ESPERIENZE </a:t>
            </a:r>
            <a:endParaRPr lang="it-IT" dirty="0"/>
          </a:p>
          <a:p>
            <a:r>
              <a:rPr lang="it-IT" dirty="0" smtClean="0">
                <a:solidFill>
                  <a:srgbClr val="FF0000"/>
                </a:solidFill>
              </a:rPr>
              <a:t>GLI INTERVENTI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i="1" dirty="0" smtClean="0"/>
              <a:t>1</a:t>
            </a:r>
            <a:r>
              <a:rPr lang="it-IT" i="1" dirty="0"/>
              <a:t>. a chi e come proporre? come intercettare) Universitari, scuole superiori, </a:t>
            </a:r>
            <a:r>
              <a:rPr lang="it-IT" i="1" dirty="0" err="1"/>
              <a:t>IRc</a:t>
            </a:r>
            <a:r>
              <a:rPr lang="it-IT" i="1" dirty="0"/>
              <a:t>, parroci, gruppi parrocchiali, proposta alla messa, contatto random...</a:t>
            </a:r>
            <a:r>
              <a:rPr lang="it-IT" i="1" dirty="0" err="1"/>
              <a:t>interv</a:t>
            </a:r>
            <a:r>
              <a:rPr lang="it-IT" i="1" dirty="0"/>
              <a:t>. 10: rispettare i due filoni: </a:t>
            </a:r>
            <a:r>
              <a:rPr lang="it-IT" i="1" dirty="0" err="1"/>
              <a:t>intraparrocchiale</a:t>
            </a:r>
            <a:r>
              <a:rPr lang="it-IT" i="1" dirty="0"/>
              <a:t> e laico, nelle finalità e nei percorsi </a:t>
            </a:r>
            <a:r>
              <a:rPr lang="it-IT" i="1" dirty="0" smtClean="0"/>
              <a:t>formativi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54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7 ESPERIENZE </a:t>
            </a:r>
            <a:endParaRPr lang="it-IT" dirty="0"/>
          </a:p>
          <a:p>
            <a:r>
              <a:rPr lang="it-IT" dirty="0" smtClean="0">
                <a:solidFill>
                  <a:srgbClr val="FF0000"/>
                </a:solidFill>
              </a:rPr>
              <a:t>GLI INTERVENTI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i="1" dirty="0" smtClean="0"/>
              <a:t>2</a:t>
            </a:r>
            <a:r>
              <a:rPr lang="it-IT" i="1" dirty="0"/>
              <a:t>. pluralità, </a:t>
            </a:r>
            <a:r>
              <a:rPr lang="it-IT" i="1" dirty="0" err="1"/>
              <a:t>diocesanità</a:t>
            </a:r>
            <a:r>
              <a:rPr lang="it-IT" i="1" dirty="0"/>
              <a:t>, interazione dei momenti formativi 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65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7 ESPERIENZE </a:t>
            </a:r>
            <a:endParaRPr lang="it-IT" dirty="0"/>
          </a:p>
          <a:p>
            <a:r>
              <a:rPr lang="it-IT" dirty="0" smtClean="0">
                <a:solidFill>
                  <a:srgbClr val="FF0000"/>
                </a:solidFill>
              </a:rPr>
              <a:t>GLI INTERVENTI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i="1" dirty="0" smtClean="0"/>
              <a:t>3</a:t>
            </a:r>
            <a:r>
              <a:rPr lang="it-IT" i="1" dirty="0"/>
              <a:t>. il grande tema della motivazione e il farsi carico del passaggio </a:t>
            </a:r>
            <a:r>
              <a:rPr lang="it-IT" i="1" dirty="0" smtClean="0"/>
              <a:t>dallo </a:t>
            </a:r>
            <a:r>
              <a:rPr lang="it-IT" i="1" dirty="0"/>
              <a:t>stato emotivo (nascente</a:t>
            </a:r>
            <a:r>
              <a:rPr lang="it-IT" i="1" dirty="0" smtClean="0"/>
              <a:t>), </a:t>
            </a:r>
            <a:r>
              <a:rPr lang="it-IT" i="1" dirty="0"/>
              <a:t>alla </a:t>
            </a:r>
            <a:r>
              <a:rPr lang="it-IT" i="1" dirty="0" smtClean="0"/>
              <a:t>adesione,  </a:t>
            </a:r>
            <a:r>
              <a:rPr lang="it-IT" i="1" dirty="0"/>
              <a:t>verso la scelta di vita (integrazione personale)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383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7 ESPERIENZE </a:t>
            </a:r>
            <a:endParaRPr lang="it-IT" dirty="0"/>
          </a:p>
          <a:p>
            <a:r>
              <a:rPr lang="it-IT" dirty="0" smtClean="0">
                <a:solidFill>
                  <a:srgbClr val="FF0000"/>
                </a:solidFill>
              </a:rPr>
              <a:t>GLI INTERVENTI </a:t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i="1" dirty="0" smtClean="0"/>
              <a:t>4</a:t>
            </a:r>
            <a:r>
              <a:rPr lang="it-IT" i="1" dirty="0"/>
              <a:t>. le competenze dei formatori in Italia e nelle realtà </a:t>
            </a:r>
            <a:r>
              <a:rPr lang="it-IT" i="1" dirty="0" smtClean="0"/>
              <a:t>missionarie</a:t>
            </a: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5851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r>
              <a:rPr lang="it-IT" dirty="0">
                <a:solidFill>
                  <a:srgbClr val="FF0000"/>
                </a:solidFill>
              </a:rPr>
              <a:t>In sintesi</a:t>
            </a: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 prevalenza il tema riguarda il rapporto tra mondo giovanile e missione, in ordine a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Come la missione «aiuta e salva» la cultura giovanile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Come la missione qualifica la pastorale giovanile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Come i giovani possono contribuire alla missione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Come rinnovare la proposta di «vocazione e/o ministerialità missionaria»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461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r>
              <a:rPr lang="it-IT" dirty="0">
                <a:solidFill>
                  <a:srgbClr val="FF0000"/>
                </a:solidFill>
              </a:rPr>
              <a:t>In </a:t>
            </a:r>
            <a:r>
              <a:rPr lang="it-IT" dirty="0" smtClean="0">
                <a:solidFill>
                  <a:srgbClr val="FF0000"/>
                </a:solidFill>
              </a:rPr>
              <a:t>sintesi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nodi e le questioni</a:t>
            </a:r>
          </a:p>
          <a:p>
            <a:pPr lvl="1"/>
            <a:r>
              <a:rPr lang="it-IT" dirty="0" smtClean="0"/>
              <a:t>La qualificazione delle tradizionali azioni di </a:t>
            </a:r>
            <a:r>
              <a:rPr lang="it-IT" i="1" dirty="0" smtClean="0"/>
              <a:t>proposta, partenza, inserzione, rientro, inserimento diocesano</a:t>
            </a:r>
          </a:p>
          <a:p>
            <a:pPr lvl="1"/>
            <a:r>
              <a:rPr lang="it-IT" i="1" dirty="0" smtClean="0"/>
              <a:t>La qualificazione dell’itinerario formativo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432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r>
              <a:rPr lang="it-IT" dirty="0">
                <a:solidFill>
                  <a:srgbClr val="FF0000"/>
                </a:solidFill>
              </a:rPr>
              <a:t>In </a:t>
            </a:r>
            <a:r>
              <a:rPr lang="it-IT" dirty="0" smtClean="0">
                <a:solidFill>
                  <a:srgbClr val="FF0000"/>
                </a:solidFill>
              </a:rPr>
              <a:t>sintesi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Una narrazione….</a:t>
            </a:r>
          </a:p>
          <a:p>
            <a:pPr lvl="1"/>
            <a:r>
              <a:rPr lang="it-IT" dirty="0" smtClean="0"/>
              <a:t>Centrata sulla istituzione?</a:t>
            </a:r>
          </a:p>
          <a:p>
            <a:pPr lvl="1"/>
            <a:r>
              <a:rPr lang="it-IT" dirty="0" smtClean="0"/>
              <a:t>Centrata su? condividere? Portare? Visitare? </a:t>
            </a:r>
            <a:r>
              <a:rPr lang="it-IT" dirty="0" smtClean="0"/>
              <a:t>Ricevere? Dare continuità?</a:t>
            </a:r>
          </a:p>
          <a:p>
            <a:pPr lvl="1"/>
            <a:r>
              <a:rPr lang="it-IT" dirty="0" smtClean="0"/>
              <a:t>Descrive poco ciò che si riceve? Ciò che si </a:t>
            </a:r>
            <a:r>
              <a:rPr lang="it-IT" smtClean="0"/>
              <a:t>può riportare?</a:t>
            </a:r>
            <a:endParaRPr lang="it-IT" dirty="0" smtClean="0"/>
          </a:p>
          <a:p>
            <a:pPr lvl="1"/>
            <a:r>
              <a:rPr lang="it-IT" dirty="0" smtClean="0"/>
              <a:t>Poca definizione dei destinatari. Giovani? Missionari? Volontari? Testimoni? Esploratori del mondo?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042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</a:t>
            </a:r>
            <a:r>
              <a:rPr lang="it-IT" dirty="0" smtClean="0"/>
              <a:t>. </a:t>
            </a:r>
            <a:r>
              <a:rPr lang="it-IT" dirty="0"/>
              <a:t>La rappresentazione della missione</a:t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1403647" y="1916832"/>
            <a:ext cx="7091065" cy="23642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 partecipanti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 temi e gli interessi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La rappresentazione della 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Il tema della formazione</a:t>
            </a:r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890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</a:t>
            </a:r>
            <a:r>
              <a:rPr lang="it-IT" dirty="0" smtClean="0"/>
              <a:t>. </a:t>
            </a:r>
            <a:r>
              <a:rPr lang="it-IT" dirty="0"/>
              <a:t>La rappresentazione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della missione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È importante per </a:t>
            </a:r>
          </a:p>
          <a:p>
            <a:pPr lvl="1"/>
            <a:r>
              <a:rPr lang="it-IT" dirty="0" smtClean="0"/>
              <a:t>la qualificazione degli itinerari formativi</a:t>
            </a:r>
          </a:p>
          <a:p>
            <a:pPr lvl="1"/>
            <a:r>
              <a:rPr lang="it-IT" dirty="0" smtClean="0"/>
              <a:t>Per il tema del rapporto CMD-resto della diocesi (PG, catechesi, </a:t>
            </a:r>
            <a:r>
              <a:rPr lang="it-IT" dirty="0" err="1" smtClean="0"/>
              <a:t>caritas</a:t>
            </a:r>
            <a:r>
              <a:rPr lang="it-IT" dirty="0" smtClean="0"/>
              <a:t>, movimenti giovanili, pastorale vocazionale)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5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Percorso di rilettura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 partecipanti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 temi e gli interessi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rappresentazione della 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Il tema della formazione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543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</a:t>
            </a:r>
            <a:r>
              <a:rPr lang="it-IT" dirty="0" smtClean="0"/>
              <a:t>. Le definizioni </a:t>
            </a:r>
            <a:br>
              <a:rPr lang="it-IT" dirty="0" smtClean="0"/>
            </a:br>
            <a:r>
              <a:rPr lang="it-IT" dirty="0" smtClean="0"/>
              <a:t>della missione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sz="2800" dirty="0" smtClean="0"/>
              <a:t>Lo scopo della missione nel dibattito contemporaneo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Umanizzare (shalom),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>
                <a:solidFill>
                  <a:srgbClr val="FF0000"/>
                </a:solidFill>
              </a:rPr>
              <a:t>evangelizzare</a:t>
            </a:r>
            <a:endParaRPr lang="it-IT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Annuncio della vocazione umana alla fraternità (la fede di Gesù) </a:t>
            </a:r>
            <a:r>
              <a:rPr lang="it-IT" i="1" dirty="0" smtClean="0">
                <a:solidFill>
                  <a:srgbClr val="FF0000"/>
                </a:solidFill>
              </a:rPr>
              <a:t>evangelizzare</a:t>
            </a:r>
            <a:endParaRPr lang="it-IT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Annuncio del mistero di Cristo (la fede in </a:t>
            </a:r>
            <a:r>
              <a:rPr lang="it-IT" dirty="0"/>
              <a:t>G</a:t>
            </a:r>
            <a:r>
              <a:rPr lang="it-IT" dirty="0" smtClean="0"/>
              <a:t>esù), </a:t>
            </a:r>
            <a:r>
              <a:rPr lang="it-IT" i="1" dirty="0" smtClean="0"/>
              <a:t>evangelizzazione</a:t>
            </a:r>
            <a:endParaRPr lang="it-IT" dirty="0" smtClean="0"/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La proposta dell’appartenenza ecclesiale (per la salvezza o per la missione), </a:t>
            </a:r>
            <a:r>
              <a:rPr lang="it-IT" i="1" dirty="0" smtClean="0"/>
              <a:t>costruzione della chiesa e della sua missione</a:t>
            </a:r>
            <a:endParaRPr lang="it-IT" dirty="0" smtClean="0"/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Lo sviluppo della iniziazione-mistica profonda per la rinascita spirituale, </a:t>
            </a:r>
            <a:r>
              <a:rPr lang="it-IT" i="1" dirty="0" smtClean="0">
                <a:solidFill>
                  <a:srgbClr val="FF0000"/>
                </a:solidFill>
              </a:rPr>
              <a:t>evangelizzazione spirituale</a:t>
            </a:r>
            <a:endParaRPr lang="it-IT" dirty="0" smtClean="0">
              <a:solidFill>
                <a:srgbClr val="FF0000"/>
              </a:solidFill>
            </a:endParaRPr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502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</a:t>
            </a:r>
            <a:r>
              <a:rPr lang="it-IT" dirty="0" smtClean="0"/>
              <a:t>. </a:t>
            </a:r>
            <a:r>
              <a:rPr lang="it-IT" dirty="0"/>
              <a:t>La rappresentazione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della missione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Lo scopo della missione con/per i giovani è (in ordine decrescente)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Contribuire alla umanizzazione del mondo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Contribuire alla «vita autentica dei giovani»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«testimoniare il fatto cristiano» (un po’ incerto)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«Appartenere» (non tutte le esperienze) alla chiesa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04158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</a:t>
            </a:r>
            <a:r>
              <a:rPr lang="it-IT" dirty="0" smtClean="0"/>
              <a:t>. </a:t>
            </a:r>
            <a:r>
              <a:rPr lang="it-IT" dirty="0"/>
              <a:t>La rappresentazione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della missione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Proposta per disambiguare, </a:t>
            </a:r>
            <a:r>
              <a:rPr lang="it-IT" sz="2800" dirty="0" err="1" smtClean="0"/>
              <a:t>coscientizzare</a:t>
            </a:r>
            <a:r>
              <a:rPr lang="it-IT" sz="2800" dirty="0" smtClean="0"/>
              <a:t>, «</a:t>
            </a:r>
            <a:r>
              <a:rPr lang="it-IT" sz="2800" dirty="0" err="1" smtClean="0"/>
              <a:t>olicistizzare</a:t>
            </a:r>
            <a:r>
              <a:rPr lang="it-IT" sz="2800" dirty="0" smtClean="0"/>
              <a:t>» il compito della missione</a:t>
            </a:r>
          </a:p>
          <a:p>
            <a:pPr lvl="1"/>
            <a:r>
              <a:rPr lang="it-IT" dirty="0" smtClean="0"/>
              <a:t>La fraternità universale</a:t>
            </a:r>
          </a:p>
          <a:p>
            <a:pPr lvl="1"/>
            <a:r>
              <a:rPr lang="it-IT" dirty="0" smtClean="0"/>
              <a:t>Inaugurata da Gesù di </a:t>
            </a:r>
            <a:r>
              <a:rPr lang="it-IT" dirty="0" err="1" smtClean="0"/>
              <a:t>Nazaret</a:t>
            </a:r>
            <a:endParaRPr lang="it-IT" dirty="0" smtClean="0"/>
          </a:p>
          <a:p>
            <a:pPr lvl="1"/>
            <a:r>
              <a:rPr lang="it-IT" dirty="0" smtClean="0"/>
              <a:t>Scopo del battesimo</a:t>
            </a:r>
          </a:p>
          <a:p>
            <a:pPr lvl="1"/>
            <a:r>
              <a:rPr lang="it-IT" dirty="0" smtClean="0"/>
              <a:t>Realizzata attraverso la guarigione-iniziazione interiore del missionario (tra Tentazioni e Trasfigurazione!)</a:t>
            </a:r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48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</a:t>
            </a:r>
            <a:r>
              <a:rPr lang="it-IT" dirty="0"/>
              <a:t>Il tema della formazione</a:t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1403647" y="1916832"/>
            <a:ext cx="7091065" cy="23642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 partecipanti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 temi e gli interessi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La rappresentazione della 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Il tema della formazione</a:t>
            </a:r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566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</a:t>
            </a:r>
            <a:r>
              <a:rPr lang="it-IT" dirty="0"/>
              <a:t>Il tema della </a:t>
            </a:r>
            <a:r>
              <a:rPr lang="it-IT" dirty="0" smtClean="0"/>
              <a:t>formazione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 modelli e le pratiche presenti</a:t>
            </a:r>
          </a:p>
          <a:p>
            <a:pPr lvl="1"/>
            <a:r>
              <a:rPr lang="it-IT" sz="2000" dirty="0" smtClean="0"/>
              <a:t>Le pratiche missionarie: partenza, servizio, ritorno</a:t>
            </a:r>
          </a:p>
          <a:p>
            <a:pPr lvl="1"/>
            <a:r>
              <a:rPr lang="it-IT" sz="2000" dirty="0" smtClean="0"/>
              <a:t>Formazione </a:t>
            </a:r>
            <a:r>
              <a:rPr lang="it-IT" sz="2000" dirty="0" err="1" smtClean="0"/>
              <a:t>learning</a:t>
            </a:r>
            <a:r>
              <a:rPr lang="it-IT" sz="2000" dirty="0" smtClean="0"/>
              <a:t> by </a:t>
            </a:r>
            <a:r>
              <a:rPr lang="it-IT" sz="2000" dirty="0" err="1" smtClean="0"/>
              <a:t>doing</a:t>
            </a:r>
            <a:r>
              <a:rPr lang="it-IT" sz="2000" dirty="0" smtClean="0"/>
              <a:t>, ma anche</a:t>
            </a:r>
          </a:p>
          <a:p>
            <a:pPr lvl="1"/>
            <a:r>
              <a:rPr lang="it-IT" sz="2000" dirty="0" smtClean="0"/>
              <a:t>Il format formativo out-door (sperimentarsi in situazione, reality)</a:t>
            </a:r>
          </a:p>
          <a:p>
            <a:pPr lvl="1"/>
            <a:r>
              <a:rPr lang="it-IT" sz="2000" dirty="0" smtClean="0"/>
              <a:t>Apprendimento per imitazione</a:t>
            </a:r>
          </a:p>
          <a:p>
            <a:pPr lvl="1"/>
            <a:r>
              <a:rPr lang="it-IT" sz="2000" dirty="0" smtClean="0"/>
              <a:t>Vieni e vedi</a:t>
            </a:r>
          </a:p>
          <a:p>
            <a:pPr lvl="1"/>
            <a:r>
              <a:rPr lang="it-IT" sz="2000" dirty="0" smtClean="0"/>
              <a:t>Esperienze liturgiche, lectio, e momenti </a:t>
            </a:r>
            <a:r>
              <a:rPr lang="it-IT" sz="2000" dirty="0" err="1" smtClean="0"/>
              <a:t>kerygmatici</a:t>
            </a:r>
            <a:endParaRPr lang="it-IT" sz="2000" dirty="0" smtClean="0"/>
          </a:p>
          <a:p>
            <a:r>
              <a:rPr lang="it-IT" sz="2400" dirty="0" smtClean="0"/>
              <a:t>+ sul formativo (le abilità) che</a:t>
            </a:r>
          </a:p>
          <a:p>
            <a:r>
              <a:rPr lang="it-IT" sz="2400" dirty="0" smtClean="0"/>
              <a:t>- l’educativo (interiorizzazione</a:t>
            </a:r>
          </a:p>
          <a:p>
            <a:pPr lvl="1"/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478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</a:t>
            </a:r>
            <a:r>
              <a:rPr lang="it-IT" dirty="0"/>
              <a:t>Il tema della </a:t>
            </a:r>
            <a:r>
              <a:rPr lang="it-IT" dirty="0" smtClean="0"/>
              <a:t>formazione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 smtClean="0"/>
              <a:t>Educazione e formazione: rapporti; necessità di</a:t>
            </a:r>
          </a:p>
          <a:p>
            <a:pPr lvl="1"/>
            <a:r>
              <a:rPr lang="it-IT" sz="2000" dirty="0" smtClean="0"/>
              <a:t>Definire meglio l’educativo = accompagnamento nella progettazione si sé</a:t>
            </a:r>
          </a:p>
          <a:p>
            <a:pPr lvl="2"/>
            <a:r>
              <a:rPr lang="it-IT" sz="1600" dirty="0" smtClean="0"/>
              <a:t>Rappresentazione di sé</a:t>
            </a:r>
          </a:p>
          <a:p>
            <a:pPr lvl="2"/>
            <a:r>
              <a:rPr lang="it-IT" sz="1600" dirty="0" smtClean="0"/>
              <a:t>Mappa dei valori</a:t>
            </a:r>
          </a:p>
          <a:p>
            <a:pPr lvl="1"/>
            <a:r>
              <a:rPr lang="it-IT" sz="2000" dirty="0" smtClean="0"/>
              <a:t>Aiutare la comprensione di sé</a:t>
            </a:r>
          </a:p>
          <a:p>
            <a:pPr lvl="2"/>
            <a:r>
              <a:rPr lang="it-IT" sz="1600" dirty="0" smtClean="0"/>
              <a:t>Analisi delle motivazioni</a:t>
            </a:r>
          </a:p>
          <a:p>
            <a:pPr lvl="2"/>
            <a:r>
              <a:rPr lang="it-IT" sz="1600" dirty="0" smtClean="0"/>
              <a:t>Analisi delle rappresentazioni e delle verbalizzazioni</a:t>
            </a:r>
          </a:p>
          <a:p>
            <a:pPr lvl="2"/>
            <a:r>
              <a:rPr lang="it-IT" sz="1600" dirty="0" smtClean="0"/>
              <a:t>Proiettare nel futuro le conseguenze delle esperienze</a:t>
            </a:r>
          </a:p>
          <a:p>
            <a:pPr lvl="2"/>
            <a:r>
              <a:rPr lang="it-IT" sz="1600" dirty="0" smtClean="0"/>
              <a:t>Analizzare le modificazione dell’io e le ‘posizioni’ dei giovani </a:t>
            </a:r>
          </a:p>
          <a:p>
            <a:pPr lvl="1"/>
            <a:r>
              <a:rPr lang="it-IT" sz="2000" dirty="0" smtClean="0"/>
              <a:t>Sviluppare, fa emergere, i dinamismi s/Spirituali</a:t>
            </a:r>
          </a:p>
          <a:p>
            <a:pPr lvl="2"/>
            <a:r>
              <a:rPr lang="it-IT" sz="1600" dirty="0" smtClean="0"/>
              <a:t>Silenzio, interiorizzazione</a:t>
            </a:r>
          </a:p>
          <a:p>
            <a:pPr lvl="2"/>
            <a:r>
              <a:rPr lang="it-IT" sz="1600" dirty="0" smtClean="0"/>
              <a:t>Analisi delle sensazioni, emozioni, intuizioni [mozioni] s/Spirituali</a:t>
            </a:r>
          </a:p>
          <a:p>
            <a:pPr lvl="2"/>
            <a:r>
              <a:rPr lang="it-IT" sz="1600" dirty="0" smtClean="0"/>
              <a:t>Comprensione e contemplazione</a:t>
            </a:r>
          </a:p>
          <a:p>
            <a:pPr lvl="2"/>
            <a:r>
              <a:rPr lang="it-IT" sz="1600" dirty="0" smtClean="0"/>
              <a:t>Estasi </a:t>
            </a:r>
            <a:endParaRPr lang="it-IT" sz="1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077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 </a:t>
            </a:r>
            <a:r>
              <a:rPr lang="it-IT" dirty="0"/>
              <a:t>Il tema della </a:t>
            </a:r>
            <a:r>
              <a:rPr lang="it-IT" dirty="0" smtClean="0"/>
              <a:t>formazione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Individuare i momenti formali del processo formativo (le esperienze educative e formative)</a:t>
            </a:r>
          </a:p>
          <a:p>
            <a:pPr lvl="1"/>
            <a:r>
              <a:rPr lang="it-IT" sz="2400" dirty="0" smtClean="0"/>
              <a:t>La progettazione (analisi dei bisogni, delle precomprensioni, delle emozioni etc.)</a:t>
            </a:r>
          </a:p>
          <a:p>
            <a:pPr lvl="1"/>
            <a:r>
              <a:rPr lang="it-IT" sz="2400" dirty="0" smtClean="0"/>
              <a:t>Realizzazione della esperienza (missionaria)</a:t>
            </a:r>
          </a:p>
          <a:p>
            <a:pPr lvl="1"/>
            <a:r>
              <a:rPr lang="it-IT" sz="2400" dirty="0" smtClean="0"/>
              <a:t>Decisivo è il momento riflessivo (poco esplicitato?)</a:t>
            </a:r>
          </a:p>
          <a:p>
            <a:pPr lvl="2"/>
            <a:r>
              <a:rPr lang="it-IT" sz="2000" dirty="0" smtClean="0"/>
              <a:t>Le reazioni interiori</a:t>
            </a:r>
          </a:p>
          <a:p>
            <a:pPr lvl="2"/>
            <a:r>
              <a:rPr lang="it-IT" sz="2000" dirty="0" smtClean="0"/>
              <a:t>Le rappresentazioni</a:t>
            </a:r>
          </a:p>
          <a:p>
            <a:pPr lvl="2"/>
            <a:r>
              <a:rPr lang="it-IT" sz="2000" dirty="0" smtClean="0"/>
              <a:t>Le strategie di gestione della esperienza</a:t>
            </a:r>
          </a:p>
          <a:p>
            <a:pPr lvl="2"/>
            <a:r>
              <a:rPr lang="it-IT" sz="2000" dirty="0" smtClean="0"/>
              <a:t>Lettura biografica</a:t>
            </a:r>
          </a:p>
          <a:p>
            <a:pPr lvl="2"/>
            <a:r>
              <a:rPr lang="it-IT" sz="2000" dirty="0" smtClean="0"/>
              <a:t>Vision </a:t>
            </a:r>
            <a:r>
              <a:rPr lang="it-IT" sz="2000" dirty="0" err="1" smtClean="0"/>
              <a:t>gallery</a:t>
            </a:r>
            <a:r>
              <a:rPr lang="it-IT" sz="2000" dirty="0" smtClean="0"/>
              <a:t> e prime decisioni</a:t>
            </a:r>
          </a:p>
          <a:p>
            <a:pPr lvl="2"/>
            <a:r>
              <a:rPr lang="it-IT" sz="2000" dirty="0" smtClean="0"/>
              <a:t>Lista delle trasformazioni</a:t>
            </a:r>
          </a:p>
          <a:p>
            <a:pPr lvl="2"/>
            <a:r>
              <a:rPr lang="it-IT" sz="2000" dirty="0" smtClean="0"/>
              <a:t>Verbalizzazione (e linguaggio cristiano)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3492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bibliografici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1403647" y="1916832"/>
            <a:ext cx="7091065" cy="2364283"/>
          </a:xfrm>
        </p:spPr>
        <p:txBody>
          <a:bodyPr>
            <a:normAutofit/>
          </a:bodyPr>
          <a:lstStyle/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325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 bibliografici</a:t>
            </a:r>
            <a:br>
              <a:rPr lang="it-IT" dirty="0" smtClean="0"/>
            </a:br>
            <a:r>
              <a:rPr lang="it-IT" sz="2800" dirty="0" err="1" smtClean="0"/>
              <a:t>missiologici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300" dirty="0"/>
              <a:t>L. Meddi, </a:t>
            </a:r>
            <a:r>
              <a:rPr lang="it-IT" sz="1300" i="1" dirty="0"/>
              <a:t>La spiritualità della conversione</a:t>
            </a:r>
            <a:r>
              <a:rPr lang="it-IT" sz="1300" dirty="0"/>
              <a:t>, </a:t>
            </a:r>
            <a:r>
              <a:rPr lang="it-IT" sz="1300" dirty="0" smtClean="0"/>
              <a:t>in Équipe </a:t>
            </a:r>
            <a:r>
              <a:rPr lang="it-IT" sz="1300" dirty="0"/>
              <a:t>Europea di Catechesi-E. Biemmi-G. </a:t>
            </a:r>
            <a:r>
              <a:rPr lang="it-IT" sz="1300" dirty="0" err="1"/>
              <a:t>Biancardi</a:t>
            </a:r>
            <a:r>
              <a:rPr lang="it-IT" sz="1300" dirty="0"/>
              <a:t> (a cura </a:t>
            </a:r>
            <a:r>
              <a:rPr lang="it-IT" sz="1300" dirty="0" smtClean="0"/>
              <a:t>di</a:t>
            </a:r>
            <a:r>
              <a:rPr lang="it-IT" sz="1300" dirty="0"/>
              <a:t>), </a:t>
            </a:r>
            <a:r>
              <a:rPr lang="it-IT" sz="1300" i="1" dirty="0"/>
              <a:t>La conversione: l'atto, il processo, l'accompagnamento</a:t>
            </a:r>
            <a:r>
              <a:rPr lang="it-IT" sz="1300" dirty="0"/>
              <a:t>, </a:t>
            </a:r>
            <a:r>
              <a:rPr lang="it-IT" sz="1300" dirty="0" err="1"/>
              <a:t>Elledici</a:t>
            </a:r>
            <a:r>
              <a:rPr lang="it-IT" sz="1300" dirty="0"/>
              <a:t>, Torino 2017, 96-126 </a:t>
            </a:r>
            <a:endParaRPr lang="it-IT" sz="1300" dirty="0" smtClean="0"/>
          </a:p>
          <a:p>
            <a:r>
              <a:rPr lang="it-IT" sz="1300" dirty="0" smtClean="0"/>
              <a:t>M</a:t>
            </a:r>
            <a:r>
              <a:rPr lang="it-IT" sz="1300" dirty="0"/>
              <a:t>. Menin, </a:t>
            </a:r>
            <a:r>
              <a:rPr lang="it-IT" sz="1300" i="1" dirty="0"/>
              <a:t>Missione</a:t>
            </a:r>
            <a:r>
              <a:rPr lang="it-IT" sz="1300" dirty="0"/>
              <a:t>, Cittadella, Assisi </a:t>
            </a:r>
            <a:r>
              <a:rPr lang="it-IT" sz="1300" dirty="0" smtClean="0"/>
              <a:t>2016</a:t>
            </a:r>
          </a:p>
          <a:p>
            <a:r>
              <a:rPr lang="it-IT" sz="1300" dirty="0"/>
              <a:t>L. Meddi, </a:t>
            </a:r>
            <a:r>
              <a:rPr lang="it-IT" sz="1300" i="1" dirty="0"/>
              <a:t>La testimonianza della vita cristiana come metodologia missionaria (can. 787)</a:t>
            </a:r>
            <a:r>
              <a:rPr lang="it-IT" sz="1300" dirty="0"/>
              <a:t>, «</a:t>
            </a:r>
            <a:r>
              <a:rPr lang="it-IT" sz="1300" dirty="0" err="1"/>
              <a:t>Ius</a:t>
            </a:r>
            <a:r>
              <a:rPr lang="it-IT" sz="1300" dirty="0"/>
              <a:t> </a:t>
            </a:r>
            <a:r>
              <a:rPr lang="it-IT" sz="1300" dirty="0" err="1"/>
              <a:t>Missionale</a:t>
            </a:r>
            <a:r>
              <a:rPr lang="it-IT" sz="1300" dirty="0"/>
              <a:t>», XIX (2016) </a:t>
            </a:r>
            <a:r>
              <a:rPr lang="it-IT" sz="1300" dirty="0" smtClean="0"/>
              <a:t>39-89</a:t>
            </a:r>
          </a:p>
          <a:p>
            <a:r>
              <a:rPr lang="it-IT" sz="1300" dirty="0"/>
              <a:t>S.B.  </a:t>
            </a:r>
            <a:r>
              <a:rPr lang="it-IT" sz="1300" dirty="0" err="1"/>
              <a:t>Bevans</a:t>
            </a:r>
            <a:r>
              <a:rPr lang="it-IT" sz="1300" dirty="0"/>
              <a:t>-R.P. Schroeder, </a:t>
            </a:r>
            <a:r>
              <a:rPr lang="it-IT" sz="1300" i="1" dirty="0"/>
              <a:t>Dialogo profetico. La forma della missione per il nostro tempo</a:t>
            </a:r>
            <a:r>
              <a:rPr lang="it-IT" sz="1300" dirty="0"/>
              <a:t>, EMI, Bologna </a:t>
            </a:r>
            <a:r>
              <a:rPr lang="it-IT" sz="1300" dirty="0" smtClean="0"/>
              <a:t>2015</a:t>
            </a:r>
          </a:p>
          <a:p>
            <a:r>
              <a:rPr lang="it-IT" sz="1300" dirty="0"/>
              <a:t>G. Colzani, </a:t>
            </a:r>
            <a:r>
              <a:rPr lang="it-IT" sz="1300" i="1" dirty="0"/>
              <a:t>Ad </a:t>
            </a:r>
            <a:r>
              <a:rPr lang="it-IT" sz="1300" i="1" dirty="0" err="1"/>
              <a:t>Gentes</a:t>
            </a:r>
            <a:r>
              <a:rPr lang="it-IT" sz="1300" i="1" dirty="0"/>
              <a:t> e la svolta conciliare della Missione</a:t>
            </a:r>
            <a:r>
              <a:rPr lang="it-IT" sz="1300" dirty="0"/>
              <a:t>, </a:t>
            </a:r>
            <a:r>
              <a:rPr lang="it-IT" sz="1300" dirty="0" err="1"/>
              <a:t>Trevisiol</a:t>
            </a:r>
            <a:r>
              <a:rPr lang="it-IT" sz="1300" dirty="0"/>
              <a:t> A. (a Cura), </a:t>
            </a:r>
            <a:r>
              <a:rPr lang="it-IT" sz="1300" i="1" dirty="0"/>
              <a:t>Il cammino della missione a cinquant'anni dal decreto Ad </a:t>
            </a:r>
            <a:r>
              <a:rPr lang="it-IT" sz="1300" i="1" dirty="0" err="1"/>
              <a:t>gentes</a:t>
            </a:r>
            <a:r>
              <a:rPr lang="it-IT" sz="1300" dirty="0"/>
              <a:t>, Urbaniana </a:t>
            </a:r>
            <a:r>
              <a:rPr lang="it-IT" sz="1300" dirty="0" err="1"/>
              <a:t>University</a:t>
            </a:r>
            <a:r>
              <a:rPr lang="it-IT" sz="1300" dirty="0"/>
              <a:t> Press, Città del Vaticano 2015, </a:t>
            </a:r>
            <a:r>
              <a:rPr lang="it-IT" sz="1300" dirty="0" smtClean="0"/>
              <a:t>83-117</a:t>
            </a:r>
          </a:p>
          <a:p>
            <a:r>
              <a:rPr lang="en-US" sz="1300" dirty="0"/>
              <a:t>B. De </a:t>
            </a:r>
            <a:r>
              <a:rPr lang="en-US" sz="1300" dirty="0" err="1"/>
              <a:t>Marchi</a:t>
            </a:r>
            <a:r>
              <a:rPr lang="en-US" sz="1300" dirty="0"/>
              <a:t>, </a:t>
            </a:r>
            <a:r>
              <a:rPr lang="en-US" sz="1300" i="1" dirty="0"/>
              <a:t>The Holy Spirit, Artist of God's Kingdom Spirit and Mission</a:t>
            </a:r>
            <a:r>
              <a:rPr lang="en-US" sz="1300" dirty="0"/>
              <a:t>, «Urbaniana University Journal», LXVII (2014) 1, 93-138</a:t>
            </a:r>
            <a:endParaRPr lang="it-IT" sz="1300" dirty="0" smtClean="0"/>
          </a:p>
          <a:p>
            <a:r>
              <a:rPr lang="it-IT" sz="1300" dirty="0"/>
              <a:t>L. Meddi, </a:t>
            </a:r>
            <a:r>
              <a:rPr lang="it-IT" sz="1300" i="1" dirty="0"/>
              <a:t>"</a:t>
            </a:r>
            <a:r>
              <a:rPr lang="it-IT" sz="1300" i="1" dirty="0" err="1"/>
              <a:t>Effatà</a:t>
            </a:r>
            <a:r>
              <a:rPr lang="it-IT" sz="1300" i="1" dirty="0"/>
              <a:t>. Apriti". La spiritualità della persona via della formazione cristiana</a:t>
            </a:r>
            <a:r>
              <a:rPr lang="it-IT" sz="1300" dirty="0"/>
              <a:t>, D. </a:t>
            </a:r>
            <a:r>
              <a:rPr lang="it-IT" sz="1300" dirty="0" err="1"/>
              <a:t>Scaiola</a:t>
            </a:r>
            <a:r>
              <a:rPr lang="it-IT" sz="1300" dirty="0"/>
              <a:t> (a cura </a:t>
            </a:r>
            <a:r>
              <a:rPr lang="it-IT" sz="1300" dirty="0" smtClean="0"/>
              <a:t>di</a:t>
            </a:r>
            <a:r>
              <a:rPr lang="it-IT" sz="1300" dirty="0"/>
              <a:t>), </a:t>
            </a:r>
            <a:r>
              <a:rPr lang="it-IT" sz="1300" i="1" dirty="0"/>
              <a:t>Percorsi di spiritualità. La missione nel mondo di oggi</a:t>
            </a:r>
            <a:r>
              <a:rPr lang="it-IT" sz="1300" dirty="0"/>
              <a:t>, Urbaniana </a:t>
            </a:r>
            <a:r>
              <a:rPr lang="it-IT" sz="1300" dirty="0" err="1"/>
              <a:t>University</a:t>
            </a:r>
            <a:r>
              <a:rPr lang="it-IT" sz="1300" dirty="0"/>
              <a:t> Press, Città del Vaticano 2014, </a:t>
            </a:r>
            <a:r>
              <a:rPr lang="it-IT" sz="1300" dirty="0" smtClean="0"/>
              <a:t>115-129</a:t>
            </a:r>
          </a:p>
          <a:p>
            <a:r>
              <a:rPr lang="it-IT" sz="1300" dirty="0"/>
              <a:t>F. Zolli (a cura </a:t>
            </a:r>
            <a:r>
              <a:rPr lang="it-IT" sz="1300" dirty="0" smtClean="0"/>
              <a:t>di</a:t>
            </a:r>
            <a:r>
              <a:rPr lang="it-IT" sz="1300" dirty="0"/>
              <a:t>), </a:t>
            </a:r>
            <a:r>
              <a:rPr lang="it-IT" sz="1300" i="1" dirty="0"/>
              <a:t>Essere missione oggi. Verso un nuovo immaginario missionario</a:t>
            </a:r>
            <a:r>
              <a:rPr lang="it-IT" sz="1300" dirty="0"/>
              <a:t>, EMI, Bologna </a:t>
            </a:r>
            <a:r>
              <a:rPr lang="it-IT" sz="1300" dirty="0" smtClean="0"/>
              <a:t>2013</a:t>
            </a:r>
          </a:p>
          <a:p>
            <a:r>
              <a:rPr lang="it-IT" sz="1300" dirty="0" err="1"/>
              <a:t>Missio</a:t>
            </a:r>
            <a:r>
              <a:rPr lang="it-IT" sz="1300" dirty="0"/>
              <a:t>-Ufficio Nazionale per la Cooperazione missionaria tra le Chiese, </a:t>
            </a:r>
            <a:r>
              <a:rPr lang="it-IT" sz="1300" i="1" dirty="0"/>
              <a:t>Vademecum del Centro Missionario Diocesano</a:t>
            </a:r>
            <a:r>
              <a:rPr lang="it-IT" sz="1300" dirty="0"/>
              <a:t>, Emi, Bologna </a:t>
            </a:r>
            <a:r>
              <a:rPr lang="it-IT" sz="1300" dirty="0" smtClean="0"/>
              <a:t>2012</a:t>
            </a:r>
          </a:p>
          <a:p>
            <a:r>
              <a:rPr lang="it-IT" sz="1300" i="1" dirty="0"/>
              <a:t>Dalla missione al mondo alla testimonianza interreligiosa</a:t>
            </a:r>
            <a:r>
              <a:rPr lang="it-IT" sz="1300" dirty="0"/>
              <a:t>, «</a:t>
            </a:r>
            <a:r>
              <a:rPr lang="it-IT" sz="1300" dirty="0" err="1"/>
              <a:t>Concilium</a:t>
            </a:r>
            <a:r>
              <a:rPr lang="it-IT" sz="1300" dirty="0"/>
              <a:t>», XLLII (2011) </a:t>
            </a:r>
            <a:r>
              <a:rPr lang="it-IT" sz="1300" dirty="0" smtClean="0"/>
              <a:t>1</a:t>
            </a:r>
          </a:p>
          <a:p>
            <a:r>
              <a:rPr lang="it-IT" sz="1300" dirty="0"/>
              <a:t>L. Meddi, </a:t>
            </a:r>
            <a:r>
              <a:rPr lang="it-IT" sz="1300" i="1" dirty="0"/>
              <a:t>Formare alla cooperazione missionaria</a:t>
            </a:r>
            <a:r>
              <a:rPr lang="it-IT" sz="1300" dirty="0"/>
              <a:t>, «</a:t>
            </a:r>
            <a:r>
              <a:rPr lang="it-IT" sz="1300" dirty="0" err="1"/>
              <a:t>Euntes</a:t>
            </a:r>
            <a:r>
              <a:rPr lang="it-IT" sz="1300" dirty="0"/>
              <a:t> docete», XLIX (2006) 1, 129-147</a:t>
            </a:r>
            <a:endParaRPr lang="it-IT" sz="1300" dirty="0" smtClean="0"/>
          </a:p>
          <a:p>
            <a:r>
              <a:rPr lang="it-IT" sz="1300" dirty="0" smtClean="0"/>
              <a:t>I «classici»: Bosch; </a:t>
            </a:r>
            <a:r>
              <a:rPr lang="it-IT" sz="1300" dirty="0" err="1" smtClean="0"/>
              <a:t>Bevans</a:t>
            </a:r>
            <a:r>
              <a:rPr lang="it-IT" sz="1300" dirty="0" smtClean="0"/>
              <a:t>-Schroeder, </a:t>
            </a:r>
            <a:r>
              <a:rPr lang="it-IT" sz="1300" dirty="0" err="1" smtClean="0"/>
              <a:t>Collet</a:t>
            </a:r>
            <a:r>
              <a:rPr lang="it-IT" sz="1300" dirty="0" smtClean="0"/>
              <a:t>, Colzani e i commentari ad </a:t>
            </a:r>
            <a:r>
              <a:rPr lang="it-IT" sz="1300" dirty="0" err="1" smtClean="0"/>
              <a:t>Ad</a:t>
            </a:r>
            <a:r>
              <a:rPr lang="it-IT" sz="1300" dirty="0" smtClean="0"/>
              <a:t> </a:t>
            </a:r>
            <a:r>
              <a:rPr lang="it-IT" sz="1300" dirty="0" err="1" smtClean="0"/>
              <a:t>gentes</a:t>
            </a:r>
            <a:endParaRPr lang="it-IT" sz="13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07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1. I partecipanti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1403647" y="1484784"/>
            <a:ext cx="7091065" cy="27963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sz="2800" b="1" dirty="0">
                <a:solidFill>
                  <a:schemeClr val="tx1"/>
                </a:solidFill>
              </a:rPr>
              <a:t>I partecipanti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b="1" dirty="0">
                <a:solidFill>
                  <a:schemeClr val="tx1"/>
                </a:solidFill>
              </a:rPr>
              <a:t>I temi e gli interessi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b="1" dirty="0">
                <a:solidFill>
                  <a:schemeClr val="tx1"/>
                </a:solidFill>
              </a:rPr>
              <a:t>La rappresentazione della 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800" b="1" dirty="0">
                <a:solidFill>
                  <a:schemeClr val="tx1"/>
                </a:solidFill>
              </a:rPr>
              <a:t>Il tema della formazione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77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1. I partecipanti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Istituti, associazioni, gruppi, responsabili diocesani</a:t>
            </a:r>
          </a:p>
          <a:p>
            <a:r>
              <a:rPr lang="it-IT" dirty="0" smtClean="0"/>
              <a:t>Coinvolti nel «fatto missionario» da lungo tempo</a:t>
            </a:r>
          </a:p>
          <a:p>
            <a:r>
              <a:rPr lang="it-IT" dirty="0" smtClean="0"/>
              <a:t>Entrati nel mondo missionario recentemente</a:t>
            </a:r>
          </a:p>
          <a:p>
            <a:r>
              <a:rPr lang="it-IT" dirty="0" smtClean="0"/>
              <a:t>Preoccupati</a:t>
            </a:r>
          </a:p>
          <a:p>
            <a:pPr lvl="1"/>
            <a:r>
              <a:rPr lang="it-IT" dirty="0" smtClean="0"/>
              <a:t>Della </a:t>
            </a:r>
            <a:r>
              <a:rPr lang="it-IT" u="sng" dirty="0" smtClean="0"/>
              <a:t>solidarietà</a:t>
            </a:r>
            <a:r>
              <a:rPr lang="it-IT" dirty="0" smtClean="0"/>
              <a:t> umana</a:t>
            </a:r>
          </a:p>
          <a:p>
            <a:pPr lvl="1"/>
            <a:r>
              <a:rPr lang="it-IT" dirty="0" smtClean="0"/>
              <a:t>Della </a:t>
            </a:r>
            <a:r>
              <a:rPr lang="it-IT" u="sng" dirty="0" smtClean="0"/>
              <a:t>testimonianza</a:t>
            </a:r>
            <a:r>
              <a:rPr lang="it-IT" dirty="0" smtClean="0"/>
              <a:t> cristiana</a:t>
            </a:r>
          </a:p>
          <a:p>
            <a:pPr lvl="1"/>
            <a:r>
              <a:rPr lang="it-IT" dirty="0" smtClean="0"/>
              <a:t>Della animazione «missionaria» </a:t>
            </a:r>
            <a:r>
              <a:rPr lang="it-IT" u="sng" dirty="0" smtClean="0"/>
              <a:t>giovanile</a:t>
            </a:r>
            <a:endParaRPr lang="it-IT" u="sng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330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>
          <a:xfrm>
            <a:off x="1403647" y="1916832"/>
            <a:ext cx="7091065" cy="23642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 partecipanti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 temi e gli interessi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La rappresentazione della missione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b="1" dirty="0"/>
              <a:t>Il tema della formazione</a:t>
            </a:r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74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7 ESPERIENZE</a:t>
            </a:r>
          </a:p>
          <a:p>
            <a:pPr marL="971550" lvl="1" indent="-514350">
              <a:buAutoNum type="arabicPeriod"/>
            </a:pPr>
            <a:r>
              <a:rPr lang="it-IT" i="1" dirty="0" smtClean="0"/>
              <a:t>tre </a:t>
            </a:r>
            <a:r>
              <a:rPr lang="it-IT" i="1" dirty="0"/>
              <a:t>attività: </a:t>
            </a:r>
            <a:endParaRPr lang="it-IT" i="1" dirty="0" smtClean="0"/>
          </a:p>
          <a:p>
            <a:pPr marL="1371600" lvl="2" indent="-514350">
              <a:buAutoNum type="arabicPeriod"/>
            </a:pPr>
            <a:r>
              <a:rPr lang="it-IT" i="1" dirty="0" smtClean="0"/>
              <a:t>proposta </a:t>
            </a:r>
            <a:r>
              <a:rPr lang="it-IT" i="1" dirty="0"/>
              <a:t>ed evangelizzazione della missione, </a:t>
            </a:r>
            <a:endParaRPr lang="it-IT" i="1" dirty="0" smtClean="0"/>
          </a:p>
          <a:p>
            <a:pPr marL="1371600" lvl="2" indent="-514350">
              <a:buAutoNum type="arabicPeriod"/>
            </a:pPr>
            <a:r>
              <a:rPr lang="it-IT" i="1" dirty="0" smtClean="0"/>
              <a:t>formazione </a:t>
            </a:r>
            <a:r>
              <a:rPr lang="it-IT" i="1" dirty="0"/>
              <a:t>alla partenza, </a:t>
            </a:r>
            <a:endParaRPr lang="it-IT" i="1" dirty="0" smtClean="0"/>
          </a:p>
          <a:p>
            <a:pPr marL="1371600" lvl="2" indent="-514350">
              <a:buAutoNum type="arabicPeriod"/>
            </a:pPr>
            <a:r>
              <a:rPr lang="it-IT" i="1" dirty="0" smtClean="0"/>
              <a:t>ritorno</a:t>
            </a:r>
            <a:r>
              <a:rPr lang="it-IT" i="1" dirty="0"/>
              <a:t>, socializzazione-testimonianza e continuazione. </a:t>
            </a:r>
            <a:endParaRPr lang="it-IT" i="1" dirty="0" smtClean="0"/>
          </a:p>
          <a:p>
            <a:pPr marL="1371600" lvl="2" indent="-514350">
              <a:buAutoNum type="arabicPeriod"/>
            </a:pPr>
            <a:endParaRPr lang="it-IT" i="1" dirty="0"/>
          </a:p>
          <a:p>
            <a:pPr marL="857250" lvl="2" indent="0">
              <a:buNone/>
            </a:pPr>
            <a:r>
              <a:rPr lang="it-IT" i="1" dirty="0" smtClean="0"/>
              <a:t>quindi </a:t>
            </a:r>
            <a:r>
              <a:rPr lang="it-IT" i="1" dirty="0"/>
              <a:t>parlano di missione Ad </a:t>
            </a:r>
            <a:r>
              <a:rPr lang="it-IT" i="1" dirty="0" err="1"/>
              <a:t>gentes</a:t>
            </a:r>
            <a:r>
              <a:rPr lang="it-IT" i="1" dirty="0"/>
              <a:t> e proposta Intra </a:t>
            </a:r>
            <a:r>
              <a:rPr lang="it-IT" i="1" dirty="0" err="1"/>
              <a:t>gentes</a:t>
            </a:r>
            <a:r>
              <a:rPr lang="it-IT" i="1" dirty="0"/>
              <a:t>; </a:t>
            </a:r>
          </a:p>
          <a:p>
            <a:pPr marL="457200" lvl="1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48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LE 7 ESPERIENZE</a:t>
            </a:r>
            <a:br>
              <a:rPr lang="it-IT" dirty="0" smtClean="0"/>
            </a:br>
            <a:r>
              <a:rPr lang="it-IT" i="1" dirty="0" smtClean="0"/>
              <a:t>2</a:t>
            </a:r>
            <a:r>
              <a:rPr lang="it-IT" i="1" dirty="0"/>
              <a:t>. la proposta riguarda esperienza </a:t>
            </a:r>
            <a:r>
              <a:rPr lang="it-IT" i="1" dirty="0" smtClean="0"/>
              <a:t>di</a:t>
            </a:r>
          </a:p>
          <a:p>
            <a:pPr lvl="1"/>
            <a:r>
              <a:rPr lang="it-IT" i="1" dirty="0" smtClean="0"/>
              <a:t> </a:t>
            </a:r>
            <a:r>
              <a:rPr lang="it-IT" i="1" dirty="0"/>
              <a:t>condivisione di attività missionarie prevalentemente di solidarietà, </a:t>
            </a:r>
            <a:endParaRPr lang="it-IT" i="1" dirty="0" smtClean="0"/>
          </a:p>
          <a:p>
            <a:pPr lvl="1"/>
            <a:r>
              <a:rPr lang="it-IT" i="1" dirty="0" smtClean="0"/>
              <a:t>di </a:t>
            </a:r>
            <a:r>
              <a:rPr lang="it-IT" i="1" dirty="0"/>
              <a:t>conoscenza delle periferie e condivisione degli ultimi; </a:t>
            </a:r>
            <a:endParaRPr lang="it-IT" i="1" dirty="0" smtClean="0"/>
          </a:p>
          <a:p>
            <a:pPr lvl="1"/>
            <a:r>
              <a:rPr lang="it-IT" i="1" dirty="0" smtClean="0"/>
              <a:t>per </a:t>
            </a:r>
          </a:p>
          <a:p>
            <a:pPr lvl="1"/>
            <a:r>
              <a:rPr lang="it-IT" i="1" dirty="0" smtClean="0"/>
              <a:t>suscitare </a:t>
            </a:r>
            <a:r>
              <a:rPr lang="it-IT" i="1" dirty="0"/>
              <a:t>vocazioni, </a:t>
            </a:r>
            <a:endParaRPr lang="it-IT" i="1" dirty="0" smtClean="0"/>
          </a:p>
          <a:p>
            <a:pPr lvl="1"/>
            <a:r>
              <a:rPr lang="it-IT" i="1" dirty="0" smtClean="0"/>
              <a:t>per </a:t>
            </a:r>
            <a:r>
              <a:rPr lang="it-IT" i="1" dirty="0"/>
              <a:t>evangelizzare i giovani credenti e non credenti, </a:t>
            </a:r>
            <a:endParaRPr lang="it-IT" i="1" dirty="0" smtClean="0"/>
          </a:p>
          <a:p>
            <a:pPr lvl="1"/>
            <a:r>
              <a:rPr lang="it-IT" i="1" dirty="0" smtClean="0"/>
              <a:t>per </a:t>
            </a:r>
            <a:r>
              <a:rPr lang="it-IT" i="1" dirty="0"/>
              <a:t>creare una sensibilità diocesana alla </a:t>
            </a:r>
            <a:r>
              <a:rPr lang="it-IT" i="1" dirty="0" err="1"/>
              <a:t>missio</a:t>
            </a:r>
            <a:r>
              <a:rPr lang="it-IT" i="1" dirty="0"/>
              <a:t> ad </a:t>
            </a:r>
            <a:r>
              <a:rPr lang="it-IT" i="1" dirty="0" err="1"/>
              <a:t>gentes</a:t>
            </a:r>
            <a:r>
              <a:rPr lang="it-IT" i="1" dirty="0"/>
              <a:t>, </a:t>
            </a:r>
            <a:endParaRPr lang="it-IT" i="1" dirty="0" smtClean="0"/>
          </a:p>
          <a:p>
            <a:pPr lvl="1"/>
            <a:r>
              <a:rPr lang="it-IT" i="1" dirty="0" smtClean="0"/>
              <a:t>per sostituire-integrare </a:t>
            </a:r>
            <a:r>
              <a:rPr lang="it-IT" i="1" dirty="0"/>
              <a:t>la PG.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511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7 ESPERIENZE </a:t>
            </a:r>
            <a:br>
              <a:rPr lang="it-IT" dirty="0" smtClean="0"/>
            </a:br>
            <a:r>
              <a:rPr lang="it-IT" i="1" dirty="0" smtClean="0"/>
              <a:t>3</a:t>
            </a:r>
            <a:r>
              <a:rPr lang="it-IT" i="1" dirty="0"/>
              <a:t>. </a:t>
            </a:r>
            <a:r>
              <a:rPr lang="it-IT" i="1" dirty="0" smtClean="0"/>
              <a:t>rivolte </a:t>
            </a:r>
          </a:p>
          <a:p>
            <a:pPr lvl="1"/>
            <a:r>
              <a:rPr lang="it-IT" i="1" dirty="0" smtClean="0"/>
              <a:t>ai </a:t>
            </a:r>
            <a:r>
              <a:rPr lang="it-IT" i="1" dirty="0"/>
              <a:t>giovani disponibili alla partenza; </a:t>
            </a:r>
            <a:endParaRPr lang="it-IT" i="1" dirty="0" smtClean="0"/>
          </a:p>
          <a:p>
            <a:pPr lvl="1"/>
            <a:r>
              <a:rPr lang="it-IT" i="1" dirty="0" smtClean="0"/>
              <a:t>credenti </a:t>
            </a:r>
            <a:r>
              <a:rPr lang="it-IT" i="1" dirty="0"/>
              <a:t>o non appartenenti; </a:t>
            </a:r>
            <a:endParaRPr lang="it-IT" i="1" dirty="0" smtClean="0"/>
          </a:p>
          <a:p>
            <a:pPr lvl="1"/>
            <a:r>
              <a:rPr lang="it-IT" i="1" dirty="0" smtClean="0"/>
              <a:t>non </a:t>
            </a:r>
            <a:r>
              <a:rPr lang="it-IT" i="1" dirty="0"/>
              <a:t>a gruppi o comunità intere; </a:t>
            </a:r>
            <a:endParaRPr lang="it-IT" i="1" dirty="0" smtClean="0"/>
          </a:p>
          <a:p>
            <a:pPr lvl="1"/>
            <a:r>
              <a:rPr lang="it-IT" i="1" dirty="0" smtClean="0"/>
              <a:t>non </a:t>
            </a:r>
            <a:r>
              <a:rPr lang="it-IT" i="1" dirty="0"/>
              <a:t>ai catecumeni; </a:t>
            </a:r>
            <a:endParaRPr lang="it-IT" i="1" dirty="0" smtClean="0"/>
          </a:p>
          <a:p>
            <a:pPr lvl="1"/>
            <a:r>
              <a:rPr lang="it-IT" i="1" dirty="0" smtClean="0"/>
              <a:t>non </a:t>
            </a:r>
            <a:r>
              <a:rPr lang="it-IT" i="1" dirty="0"/>
              <a:t>agli adulti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88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2. I temi e gli interessi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7 ESPERIENZE </a:t>
            </a:r>
            <a:br>
              <a:rPr lang="it-IT" dirty="0" smtClean="0"/>
            </a:br>
            <a:r>
              <a:rPr lang="it-IT" dirty="0" smtClean="0"/>
              <a:t>4</a:t>
            </a:r>
            <a:r>
              <a:rPr lang="it-IT" i="1" dirty="0" smtClean="0"/>
              <a:t>. </a:t>
            </a:r>
            <a:r>
              <a:rPr lang="it-IT" i="1" dirty="0"/>
              <a:t>i soggetti istituzionali sono </a:t>
            </a:r>
            <a:endParaRPr lang="it-IT" i="1" dirty="0" smtClean="0"/>
          </a:p>
          <a:p>
            <a:pPr lvl="1"/>
            <a:r>
              <a:rPr lang="it-IT" i="1" dirty="0" smtClean="0"/>
              <a:t>istituti </a:t>
            </a:r>
            <a:r>
              <a:rPr lang="it-IT" i="1" dirty="0"/>
              <a:t>missionari, </a:t>
            </a:r>
            <a:endParaRPr lang="it-IT" i="1" dirty="0" smtClean="0"/>
          </a:p>
          <a:p>
            <a:pPr lvl="1"/>
            <a:r>
              <a:rPr lang="it-IT" i="1" dirty="0" smtClean="0"/>
              <a:t>diocesi </a:t>
            </a:r>
            <a:r>
              <a:rPr lang="it-IT" i="1" dirty="0"/>
              <a:t>CMD, </a:t>
            </a:r>
            <a:endParaRPr lang="it-IT" i="1" dirty="0" smtClean="0"/>
          </a:p>
          <a:p>
            <a:pPr lvl="1"/>
            <a:r>
              <a:rPr lang="it-IT" i="1" dirty="0" smtClean="0"/>
              <a:t>singole </a:t>
            </a:r>
            <a:r>
              <a:rPr lang="it-IT" i="1" dirty="0"/>
              <a:t>comunità </a:t>
            </a:r>
            <a:r>
              <a:rPr lang="it-IT" i="1" dirty="0" smtClean="0"/>
              <a:t>«missionarie»</a:t>
            </a:r>
          </a:p>
          <a:p>
            <a:pPr lvl="1"/>
            <a:r>
              <a:rPr lang="it-IT" i="1" dirty="0" smtClean="0"/>
              <a:t>(</a:t>
            </a:r>
            <a:r>
              <a:rPr lang="it-IT" i="1" dirty="0" err="1"/>
              <a:t>ong</a:t>
            </a:r>
            <a:r>
              <a:rPr lang="it-IT" i="1" dirty="0"/>
              <a:t>?)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Meddi Luciano  -  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BD27-8E51-4AC7-8086-7513DC51A55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02079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 universitar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 universitario</Template>
  <TotalTime>292</TotalTime>
  <Words>1312</Words>
  <Application>Microsoft Office PowerPoint</Application>
  <PresentationFormat>Presentazione su schermo (4:3)</PresentationFormat>
  <Paragraphs>234</Paragraphs>
  <Slides>28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2" baseType="lpstr">
      <vt:lpstr>Arial</vt:lpstr>
      <vt:lpstr>Britannic Bold</vt:lpstr>
      <vt:lpstr>Calibri</vt:lpstr>
      <vt:lpstr>modello universitario</vt:lpstr>
      <vt:lpstr>Il compito missionario.  Rilettura delle esperienze. </vt:lpstr>
      <vt:lpstr>Percorso di rilettura</vt:lpstr>
      <vt:lpstr>1. I partecipanti</vt:lpstr>
      <vt:lpstr>1. I partecipanti</vt:lpstr>
      <vt:lpstr>2. I temi e gli interessi </vt:lpstr>
      <vt:lpstr>2. I temi e gli interessi </vt:lpstr>
      <vt:lpstr>2. I temi e gli interessi </vt:lpstr>
      <vt:lpstr>2. I temi e gli interessi </vt:lpstr>
      <vt:lpstr>2. I temi e gli interessi </vt:lpstr>
      <vt:lpstr>2. I temi e gli interessi </vt:lpstr>
      <vt:lpstr>2. I temi e gli interessi </vt:lpstr>
      <vt:lpstr>2. I temi e gli interessi </vt:lpstr>
      <vt:lpstr>2. I temi e gli interessi </vt:lpstr>
      <vt:lpstr>2. I temi e gli interessi </vt:lpstr>
      <vt:lpstr>2. I temi e gli interessi In sintesi</vt:lpstr>
      <vt:lpstr>2. I temi e gli interessi In sintesi</vt:lpstr>
      <vt:lpstr>2. I temi e gli interessi In sintesi</vt:lpstr>
      <vt:lpstr>3. La rappresentazione della missione  </vt:lpstr>
      <vt:lpstr>3. La rappresentazione  della missione</vt:lpstr>
      <vt:lpstr>3. Le definizioni  della missione</vt:lpstr>
      <vt:lpstr>3. La rappresentazione  della missione</vt:lpstr>
      <vt:lpstr>3. La rappresentazione  della missione</vt:lpstr>
      <vt:lpstr>4. Il tema della formazione   </vt:lpstr>
      <vt:lpstr>4. Il tema della formazione</vt:lpstr>
      <vt:lpstr>4. Il tema della formazione</vt:lpstr>
      <vt:lpstr>4. Il tema della formazione</vt:lpstr>
      <vt:lpstr>Riferimenti bibliografici </vt:lpstr>
      <vt:lpstr>Riferimenti bibliografici missiologici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La formazione cristiana nella storia della chiesa</dc:title>
  <dc:creator>gianni</dc:creator>
  <cp:lastModifiedBy>luciano meddi</cp:lastModifiedBy>
  <cp:revision>46</cp:revision>
  <cp:lastPrinted>2015-02-22T08:10:13Z</cp:lastPrinted>
  <dcterms:created xsi:type="dcterms:W3CDTF">2015-02-22T07:54:23Z</dcterms:created>
  <dcterms:modified xsi:type="dcterms:W3CDTF">2018-02-20T06:59:25Z</dcterms:modified>
</cp:coreProperties>
</file>